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30" r:id="rId14"/>
    <p:sldId id="508" r:id="rId15"/>
    <p:sldId id="521" r:id="rId16"/>
    <p:sldId id="527" r:id="rId17"/>
    <p:sldId id="506" r:id="rId18"/>
    <p:sldId id="526" r:id="rId19"/>
    <p:sldId id="516" r:id="rId20"/>
    <p:sldId id="517" r:id="rId21"/>
    <p:sldId id="528" r:id="rId22"/>
    <p:sldId id="529"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3784" autoAdjust="0"/>
  </p:normalViewPr>
  <p:slideViewPr>
    <p:cSldViewPr snapToGrid="0">
      <p:cViewPr varScale="1">
        <p:scale>
          <a:sx n="62" d="100"/>
          <a:sy n="62" d="100"/>
        </p:scale>
        <p:origin x="636"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E25FC3C7-2BCA-4E0D-9B6B-2AE9EC3995EE}"/>
    <pc:docChg chg="modSld">
      <pc:chgData name="熊谷 渉" userId="b7a4e8598c9bd55e" providerId="LiveId" clId="{E25FC3C7-2BCA-4E0D-9B6B-2AE9EC3995EE}" dt="2023-05-25T17:11:16.660" v="3" actId="20577"/>
      <pc:docMkLst>
        <pc:docMk/>
      </pc:docMkLst>
      <pc:sldChg chg="modNotesTx">
        <pc:chgData name="熊谷 渉" userId="b7a4e8598c9bd55e" providerId="LiveId" clId="{E25FC3C7-2BCA-4E0D-9B6B-2AE9EC3995EE}" dt="2023-05-25T17:11:16.660" v="3" actId="20577"/>
        <pc:sldMkLst>
          <pc:docMk/>
          <pc:sldMk cId="1310459700" sldId="5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0:00~0:08, 8sec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4:09~4:55, 46sec</a:t>
            </a:r>
            <a:r>
              <a:rPr kumimoji="1" lang="ja-JP" altLang="en-US" dirty="0"/>
              <a:t>）</a:t>
            </a:r>
            <a:endParaRPr kumimoji="1" lang="en-US" altLang="ja-JP" dirty="0"/>
          </a:p>
          <a:p>
            <a:r>
              <a:rPr kumimoji="1" lang="ja-JP" altLang="en-US" dirty="0"/>
              <a:t>さらに、複雑かつ高度な指示にも柔軟に対応できます。ある目的を達成したいとき、検索エンジンの場合、まず目的に近いキーワードを検索して、各サイトの内容を大まかに読んで、目的に合致する論点を抽出して、不足する場合は追加のキーワードで検索して、という手順です。一方、</a:t>
            </a:r>
            <a:r>
              <a:rPr kumimoji="1" lang="en-US" altLang="ja-JP" dirty="0" err="1"/>
              <a:t>ChatGPT</a:t>
            </a:r>
            <a:r>
              <a:rPr kumimoji="1" lang="ja-JP" altLang="en-US" dirty="0"/>
              <a:t>は、目的や条件を添えた指示を入力すると、要約された回答文を返します。それを読んで咀嚼した後、所望の結果を得るように、追加で指示するということが可能です。つまり、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は、単なる情報検索ではなく、意思決定の支援というアシスタントのような役割を果たします。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5:02~5:44,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が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5:44~6:02,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6:02~6:50, 48sec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があって、性能や対応可能なデータ形式が異なります。詳細は省きますが、回答性能は、</a:t>
            </a:r>
            <a:r>
              <a:rPr kumimoji="1" lang="en-US" altLang="ja-JP" dirty="0"/>
              <a:t>V4</a:t>
            </a:r>
            <a:r>
              <a:rPr kumimoji="1" lang="ja-JP" altLang="en-US" dirty="0"/>
              <a:t>のほうが高いと評価されています。また、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は画像と文章を両方対応するマルチモーダルです。例えば、冷蔵庫の画像と「これで作れる食事は何ですか？」と指示すると、レシピを提案します。ただし、本日時点で、</a:t>
            </a:r>
            <a:r>
              <a:rPr kumimoji="1" lang="en-US" altLang="ja-JP" dirty="0" err="1"/>
              <a:t>ChatGPT</a:t>
            </a:r>
            <a:r>
              <a:rPr kumimoji="1" lang="ja-JP" altLang="en-US" dirty="0"/>
              <a:t>は画像入力機能にまだ対応していないことにご注意ください。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41955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6:50~7:41, 51sec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7:41~7:57, 16sec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7:57~8:42, 45sec</a:t>
            </a:r>
            <a:r>
              <a:rPr kumimoji="1" lang="ja-JP" altLang="en-US" dirty="0"/>
              <a:t>）</a:t>
            </a:r>
            <a:endParaRPr kumimoji="1" lang="en-US" altLang="ja-JP" dirty="0"/>
          </a:p>
          <a:p>
            <a:r>
              <a:rPr kumimoji="1" lang="ja-JP" altLang="en-US" dirty="0"/>
              <a:t>左に示すように、先ほどのテクニックを使って指示をしました。指示と制約条件、対象者の情報などを区切った形式で書いたり、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8:42~9:27, 45sec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するので、情報漏洩リスクがあり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9:27~9:53, 26sec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9:53~10:14, 21sec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0:08~0:31,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10:14~10:27,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10:27~11:07, 40sec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情報・秘密保持などで侵害リスクが高いです。また、生成物利用についても、基本的にリスクがあります。例えば、既存と類似性が高い場合は侵害に該当する、虚偽を含む可能性があるので、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11:07~12:07, 60sec</a:t>
            </a:r>
            <a:r>
              <a:rPr kumimoji="1" lang="ja-JP" altLang="en-US" dirty="0"/>
              <a:t>）</a:t>
            </a:r>
            <a:endParaRPr kumimoji="1" lang="en-US" altLang="ja-JP" dirty="0"/>
          </a:p>
          <a:p>
            <a:r>
              <a:rPr kumimoji="1" lang="ja-JP" altLang="en-US" dirty="0"/>
              <a:t>一方、</a:t>
            </a:r>
            <a:r>
              <a:rPr kumimoji="1" lang="en-US" altLang="ja-JP" dirty="0" err="1"/>
              <a:t>ChatGPT</a:t>
            </a:r>
            <a:r>
              <a:rPr kumimoji="1" lang="ja-JP" altLang="en-US" dirty="0"/>
              <a:t>以外の別の</a:t>
            </a:r>
            <a:r>
              <a:rPr kumimoji="1" lang="en-US" altLang="ja-JP" dirty="0"/>
              <a:t>AI</a:t>
            </a:r>
            <a:r>
              <a:rPr kumimoji="1" lang="ja-JP" altLang="en-US" dirty="0"/>
              <a:t>サービスや拡張機能のリリースが急激に進んでいます。特に</a:t>
            </a:r>
            <a:r>
              <a:rPr kumimoji="1" lang="en-US" altLang="ja-JP" dirty="0"/>
              <a:t>web</a:t>
            </a:r>
            <a:r>
              <a:rPr kumimoji="1" lang="ja-JP" altLang="en-US" dirty="0"/>
              <a:t>ブラウジング機能といって、</a:t>
            </a:r>
            <a:r>
              <a:rPr kumimoji="1" lang="en-US" altLang="ja-JP" dirty="0"/>
              <a:t>web</a:t>
            </a:r>
            <a:r>
              <a:rPr kumimoji="1" lang="ja-JP" altLang="en-US" dirty="0"/>
              <a:t>と繋げて最新情報を検索して、</a:t>
            </a:r>
            <a:r>
              <a:rPr kumimoji="1" lang="en-US" altLang="ja-JP" dirty="0"/>
              <a:t>URL</a:t>
            </a:r>
            <a:r>
              <a:rPr kumimoji="1" lang="ja-JP" altLang="en-US" dirty="0"/>
              <a:t>を提示しながら回答することを可能にすることで、先程の弱点をカバーし始めています。別の</a:t>
            </a:r>
            <a:r>
              <a:rPr kumimoji="1" lang="en-US" altLang="ja-JP" dirty="0"/>
              <a:t>AI</a:t>
            </a:r>
            <a:r>
              <a:rPr kumimoji="1" lang="ja-JP" altLang="en-US" dirty="0"/>
              <a:t>サービスでは、</a:t>
            </a:r>
            <a:r>
              <a:rPr kumimoji="1" lang="en-US" altLang="ja-JP" dirty="0"/>
              <a:t>Bing AI</a:t>
            </a:r>
            <a:r>
              <a:rPr kumimoji="1" lang="ja-JP" altLang="en-US" dirty="0"/>
              <a:t>や</a:t>
            </a:r>
            <a:r>
              <a:rPr kumimoji="1" lang="en-US" altLang="ja-JP" dirty="0"/>
              <a:t>Google</a:t>
            </a:r>
            <a:r>
              <a:rPr kumimoji="1" lang="ja-JP" altLang="en-US" dirty="0"/>
              <a:t>の</a:t>
            </a:r>
            <a:r>
              <a:rPr kumimoji="1" lang="en-US" altLang="ja-JP" dirty="0"/>
              <a:t>Bard</a:t>
            </a:r>
            <a:r>
              <a:rPr kumimoji="1" lang="ja-JP" altLang="en-US" dirty="0"/>
              <a:t>、そして</a:t>
            </a:r>
            <a:r>
              <a:rPr kumimoji="1" lang="en-US" altLang="ja-JP" dirty="0"/>
              <a:t>web</a:t>
            </a:r>
            <a:r>
              <a:rPr kumimoji="1" lang="ja-JP" altLang="en-US" dirty="0"/>
              <a:t>ブラウザのアドオン機能として</a:t>
            </a:r>
            <a:r>
              <a:rPr kumimoji="1" lang="en-US" altLang="ja-JP" dirty="0" err="1"/>
              <a:t>webchatGPT</a:t>
            </a:r>
            <a:r>
              <a:rPr kumimoji="1" lang="ja-JP" altLang="en-US" dirty="0"/>
              <a:t>などが登場していて、</a:t>
            </a:r>
            <a:r>
              <a:rPr kumimoji="1" lang="en-US" altLang="ja-JP" dirty="0"/>
              <a:t>chrome</a:t>
            </a:r>
            <a:r>
              <a:rPr kumimoji="1" lang="ja-JP" altLang="en-US" dirty="0"/>
              <a:t>や</a:t>
            </a:r>
            <a:r>
              <a:rPr kumimoji="1" lang="en-US" altLang="ja-JP" dirty="0"/>
              <a:t>edge</a:t>
            </a:r>
            <a:r>
              <a:rPr kumimoji="1" lang="ja-JP" altLang="en-US" dirty="0"/>
              <a:t>から無料で使えます。さらに、数日前に</a:t>
            </a:r>
            <a:r>
              <a:rPr kumimoji="1" lang="en-US" altLang="ja-JP" dirty="0" err="1"/>
              <a:t>ChatGPT</a:t>
            </a:r>
            <a:r>
              <a:rPr kumimoji="1" lang="ja-JP" altLang="en-US" dirty="0"/>
              <a:t>の</a:t>
            </a:r>
            <a:r>
              <a:rPr kumimoji="1" lang="en-US" altLang="ja-JP" dirty="0"/>
              <a:t>plus</a:t>
            </a:r>
            <a:r>
              <a:rPr kumimoji="1" lang="ja-JP" altLang="en-US" dirty="0"/>
              <a:t>プランもバージョンアップされて、</a:t>
            </a:r>
            <a:r>
              <a:rPr kumimoji="1" lang="en-US" altLang="ja-JP" dirty="0"/>
              <a:t>web</a:t>
            </a:r>
            <a:r>
              <a:rPr kumimoji="1" lang="ja-JP" altLang="en-US" dirty="0"/>
              <a:t>ブラウジング機能とサードパーティ製</a:t>
            </a:r>
            <a:r>
              <a:rPr kumimoji="1" lang="en-US" altLang="ja-JP" dirty="0"/>
              <a:t>plugin</a:t>
            </a:r>
            <a:r>
              <a:rPr kumimoji="1" lang="ja-JP" altLang="en-US" dirty="0"/>
              <a:t>が追加されました。これは、人間が外部のツールを使うように、</a:t>
            </a:r>
            <a:r>
              <a:rPr kumimoji="1" lang="en-US" altLang="ja-JP" dirty="0" err="1"/>
              <a:t>chatGPT</a:t>
            </a:r>
            <a:r>
              <a:rPr kumimoji="1" lang="ja-JP" altLang="en-US" dirty="0"/>
              <a:t>が</a:t>
            </a:r>
            <a:r>
              <a:rPr kumimoji="1" lang="en-US" altLang="ja-JP" dirty="0"/>
              <a:t>plugin</a:t>
            </a:r>
            <a:r>
              <a:rPr kumimoji="1" lang="ja-JP" altLang="en-US" dirty="0"/>
              <a:t>を使って回答する機能です。</a:t>
            </a:r>
            <a:r>
              <a:rPr kumimoji="1" lang="en-US" altLang="ja-JP" dirty="0"/>
              <a:t>Wolfram</a:t>
            </a:r>
            <a:r>
              <a:rPr kumimoji="1" lang="ja-JP" altLang="en-US" dirty="0"/>
              <a:t>や食べログが使えるので、科学知識や数学の計算、レストラン検索もかなりの精度で可能になっています。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94965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12:07~12:35,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0:31~0:48, 17sec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0:48~1:00, 12sec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1:00~1:58, 58sec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年頃から深層学習へと発展して、生成系</a:t>
            </a:r>
            <a:r>
              <a:rPr kumimoji="1" lang="en-US" altLang="ja-JP" dirty="0"/>
              <a:t>AI</a:t>
            </a:r>
            <a:r>
              <a:rPr kumimoji="1" lang="ja-JP" altLang="en-US" dirty="0"/>
              <a:t>は</a:t>
            </a:r>
            <a:r>
              <a:rPr kumimoji="1" lang="en-US" altLang="ja-JP" dirty="0"/>
              <a:t>2014</a:t>
            </a:r>
            <a:r>
              <a:rPr kumimoji="1" lang="ja-JP" altLang="en-US" dirty="0"/>
              <a:t>年頃に登場した</a:t>
            </a:r>
            <a:r>
              <a:rPr kumimoji="1" lang="en-US" altLang="ja-JP" dirty="0"/>
              <a:t>AI</a:t>
            </a:r>
            <a:r>
              <a:rPr kumimoji="1" lang="ja-JP" altLang="en-US" dirty="0"/>
              <a:t>です。これも元々深層学習技術の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1:58~2:43,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3</a:t>
            </a:r>
            <a:r>
              <a:rPr kumimoji="1" lang="ja-JP" altLang="en-US" dirty="0"/>
              <a:t>年前から、小説やコードのようなテキスト生成、原稿文やジャンルに応じて人の声を合成したり、音楽を生成する音声生成といったサービスが登場しました。昨年は、画像生成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2:43~3:07, 24sec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人間が見ても自然なレベルのアウトプットをすること、多様なデータの対応付けが正確になったこと、一般ユーザでも無課金で使用可能なアプリケーションとして展開されていること、多言語対応である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3:07~3:32,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3:32~4:09, 37sec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9.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10.png"/><Relationship Id="rId7"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3CCB7C7-0434-7EDA-987C-193523E3D7ED}"/>
              </a:ext>
            </a:extLst>
          </p:cNvPr>
          <p:cNvSpPr/>
          <p:nvPr/>
        </p:nvSpPr>
        <p:spPr>
          <a:xfrm>
            <a:off x="1106051" y="3303270"/>
            <a:ext cx="3927764" cy="446888"/>
          </a:xfrm>
          <a:prstGeom prst="roundRect">
            <a:avLst>
              <a:gd name="adj" fmla="val 34571"/>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　　</a:t>
            </a:r>
            <a:r>
              <a:rPr kumimoji="1" lang="en-US" altLang="ja-JP" dirty="0" err="1">
                <a:solidFill>
                  <a:schemeClr val="tx1"/>
                </a:solidFill>
              </a:rPr>
              <a:t>ChatGPT</a:t>
            </a:r>
            <a:r>
              <a:rPr kumimoji="1" lang="ja-JP" altLang="en-US" dirty="0">
                <a:solidFill>
                  <a:schemeClr val="tx1"/>
                </a:solidFill>
              </a:rPr>
              <a:t>　小学校導入</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抽出する</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96703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54423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3"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目的例：小学校で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68526"/>
            <a:ext cx="316376" cy="316376"/>
          </a:xfrm>
          <a:prstGeom prst="rect">
            <a:avLst/>
          </a:prstGeom>
        </p:spPr>
      </p:pic>
      <p:sp>
        <p:nvSpPr>
          <p:cNvPr id="13" name="四角形: 角を丸くする 12">
            <a:extLst>
              <a:ext uri="{FF2B5EF4-FFF2-40B4-BE49-F238E27FC236}">
                <a16:creationId xmlns:a16="http://schemas.microsoft.com/office/drawing/2014/main" id="{E5BE39C1-E015-037D-0CC9-C0771BADF7F7}"/>
              </a:ext>
            </a:extLst>
          </p:cNvPr>
          <p:cNvSpPr/>
          <p:nvPr/>
        </p:nvSpPr>
        <p:spPr>
          <a:xfrm>
            <a:off x="6537963" y="3294790"/>
            <a:ext cx="4873234" cy="1544531"/>
          </a:xfrm>
          <a:prstGeom prst="roundRect">
            <a:avLst>
              <a:gd name="adj" fmla="val 19770"/>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あなたは</a:t>
            </a:r>
            <a:r>
              <a:rPr kumimoji="1" lang="en-US" altLang="ja-JP" sz="1600" dirty="0" err="1">
                <a:solidFill>
                  <a:schemeClr val="tx1"/>
                </a:solidFill>
              </a:rPr>
              <a:t>ChatGPT</a:t>
            </a:r>
            <a:r>
              <a:rPr kumimoji="1" lang="ja-JP" altLang="en-US" sz="1600" dirty="0">
                <a:solidFill>
                  <a:schemeClr val="tx1"/>
                </a:solidFill>
              </a:rPr>
              <a:t>の専門家です。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今後、小学校で</a:t>
            </a:r>
            <a:r>
              <a:rPr kumimoji="1" lang="en-US" altLang="ja-JP" sz="1600" dirty="0" err="1">
                <a:solidFill>
                  <a:schemeClr val="tx1"/>
                </a:solidFill>
              </a:rPr>
              <a:t>ChatGPT</a:t>
            </a:r>
            <a:r>
              <a:rPr kumimoji="1" lang="ja-JP" altLang="en-US" sz="1600" dirty="0">
                <a:solidFill>
                  <a:schemeClr val="tx1"/>
                </a:solidFill>
              </a:rPr>
              <a:t>を使った教育を導入することを検討しています。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このとき、小学生に教育する先生、あるいは教育を受ける小学生に対して、それぞれアドバイスしてください。</a:t>
            </a:r>
            <a:endParaRPr kumimoji="1" lang="ja-JP" altLang="en-US" sz="1600" b="1" dirty="0">
              <a:solidFill>
                <a:schemeClr val="tx1"/>
              </a:solidFill>
            </a:endParaRPr>
          </a:p>
        </p:txBody>
      </p:sp>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407376" y="5972373"/>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809956778"/>
              </p:ext>
            </p:extLst>
          </p:nvPr>
        </p:nvGraphicFramePr>
        <p:xfrm>
          <a:off x="929732" y="3118822"/>
          <a:ext cx="10276532"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936740">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ピーク時のアクセス制限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1" y="55804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311804"/>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
        <p:nvSpPr>
          <p:cNvPr id="6" name="テキスト ボックス 5">
            <a:extLst>
              <a:ext uri="{FF2B5EF4-FFF2-40B4-BE49-F238E27FC236}">
                <a16:creationId xmlns:a16="http://schemas.microsoft.com/office/drawing/2014/main" id="{A3BA9404-9F1A-F844-991C-7F5097AA2F9C}"/>
              </a:ext>
            </a:extLst>
          </p:cNvPr>
          <p:cNvSpPr txBox="1"/>
          <p:nvPr/>
        </p:nvSpPr>
        <p:spPr>
          <a:xfrm>
            <a:off x="288671" y="5888226"/>
            <a:ext cx="5144720" cy="307777"/>
          </a:xfrm>
          <a:prstGeom prst="rect">
            <a:avLst/>
          </a:prstGeom>
          <a:noFill/>
        </p:spPr>
        <p:txBody>
          <a:bodyPr wrap="square" rtlCol="0">
            <a:spAutoFit/>
          </a:bodyPr>
          <a:lstStyle/>
          <a:p>
            <a:r>
              <a:rPr kumimoji="1" lang="en-US" altLang="ja-JP" sz="1400" dirty="0"/>
              <a:t>※GPT-4</a:t>
            </a:r>
            <a:r>
              <a:rPr kumimoji="1" lang="ja-JP" altLang="en-US" sz="1400" dirty="0"/>
              <a:t>の</a:t>
            </a:r>
            <a:r>
              <a:rPr kumimoji="1" lang="en-US" altLang="ja-JP" sz="1400" dirty="0"/>
              <a:t>API</a:t>
            </a:r>
            <a:r>
              <a:rPr kumimoji="1" lang="ja-JP" altLang="en-US" sz="1400" dirty="0"/>
              <a:t>を使用するには、ウェイトリストに登録する必要がある</a:t>
            </a:r>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のバージョンは、</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5536636" y="4585274"/>
            <a:ext cx="1790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（マルチモーダル）</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245011" y="5626055"/>
            <a:ext cx="778580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画像引用：</a:t>
            </a:r>
            <a:r>
              <a:rPr kumimoji="1" lang="en-US" altLang="ja-JP" sz="1400" dirty="0"/>
              <a:t>https://twitter.com/shota7180/status/1635856541453791235?s=20</a:t>
            </a:r>
            <a:endParaRPr kumimoji="1" lang="ja-JP" altLang="en-US" sz="1400" dirty="0"/>
          </a:p>
        </p:txBody>
      </p:sp>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3"/>
          <a:stretch>
            <a:fillRect/>
          </a:stretch>
        </p:blipFill>
        <p:spPr>
          <a:xfrm>
            <a:off x="8212884" y="2199872"/>
            <a:ext cx="3904678" cy="3489443"/>
          </a:xfrm>
          <a:prstGeom prst="rect">
            <a:avLst/>
          </a:prstGeom>
        </p:spPr>
      </p:pic>
      <p:sp>
        <p:nvSpPr>
          <p:cNvPr id="32" name="テキスト ボックス 31">
            <a:extLst>
              <a:ext uri="{FF2B5EF4-FFF2-40B4-BE49-F238E27FC236}">
                <a16:creationId xmlns:a16="http://schemas.microsoft.com/office/drawing/2014/main" id="{0B63693A-7234-A41E-F396-CD84210DB433}"/>
              </a:ext>
            </a:extLst>
          </p:cNvPr>
          <p:cNvSpPr txBox="1"/>
          <p:nvPr/>
        </p:nvSpPr>
        <p:spPr>
          <a:xfrm>
            <a:off x="8264449" y="5731122"/>
            <a:ext cx="38015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1"/>
                </a:solidFill>
              </a:rPr>
              <a:t>画像と指示文を認識した上で、レシピを提案</a:t>
            </a:r>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600855" y="4240021"/>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回答</a:t>
            </a:r>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600855" y="2264346"/>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p>
        </p:txBody>
      </p:sp>
      <p:sp>
        <p:nvSpPr>
          <p:cNvPr id="25" name="テキスト ボックス 24">
            <a:extLst>
              <a:ext uri="{FF2B5EF4-FFF2-40B4-BE49-F238E27FC236}">
                <a16:creationId xmlns:a16="http://schemas.microsoft.com/office/drawing/2014/main" id="{A3F7F29D-C4D6-4934-2126-C9E634BEE83E}"/>
              </a:ext>
            </a:extLst>
          </p:cNvPr>
          <p:cNvSpPr txBox="1"/>
          <p:nvPr/>
        </p:nvSpPr>
        <p:spPr>
          <a:xfrm>
            <a:off x="245012" y="5944161"/>
            <a:ext cx="5083443" cy="307777"/>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※2023</a:t>
            </a:r>
            <a:r>
              <a:rPr kumimoji="1" lang="ja-JP" altLang="en-US" sz="1400" dirty="0"/>
              <a:t>年</a:t>
            </a:r>
            <a:r>
              <a:rPr kumimoji="1" lang="en-US" altLang="ja-JP" sz="1400" dirty="0"/>
              <a:t>5</a:t>
            </a:r>
            <a:r>
              <a:rPr kumimoji="1" lang="ja-JP" altLang="en-US" sz="1400" dirty="0"/>
              <a:t>月</a:t>
            </a:r>
            <a:r>
              <a:rPr kumimoji="1" lang="en-US" altLang="ja-JP" sz="1400" dirty="0"/>
              <a:t>26</a:t>
            </a:r>
            <a:r>
              <a:rPr kumimoji="1" lang="ja-JP" altLang="en-US" sz="1400" dirty="0"/>
              <a:t>日時点では、</a:t>
            </a:r>
            <a:r>
              <a:rPr kumimoji="1" lang="en-US" altLang="ja-JP" sz="1400" dirty="0"/>
              <a:t> </a:t>
            </a:r>
            <a:r>
              <a:rPr kumimoji="1" lang="en-US" altLang="ja-JP" sz="1400" dirty="0" err="1"/>
              <a:t>ChatGPT</a:t>
            </a:r>
            <a:r>
              <a:rPr kumimoji="1" lang="ja-JP" altLang="en-US" sz="1400" dirty="0"/>
              <a:t>は画像入力機能に未対応</a:t>
            </a:r>
          </a:p>
        </p:txBody>
      </p:sp>
      <p:graphicFrame>
        <p:nvGraphicFramePr>
          <p:cNvPr id="33" name="表 4">
            <a:extLst>
              <a:ext uri="{FF2B5EF4-FFF2-40B4-BE49-F238E27FC236}">
                <a16:creationId xmlns:a16="http://schemas.microsoft.com/office/drawing/2014/main" id="{430B74DD-A639-F9D3-3988-976B2CD781A1}"/>
              </a:ext>
            </a:extLst>
          </p:cNvPr>
          <p:cNvGraphicFramePr>
            <a:graphicFrameLocks noGrp="1"/>
          </p:cNvGraphicFramePr>
          <p:nvPr>
            <p:extLst>
              <p:ext uri="{D42A27DB-BD31-4B8C-83A1-F6EECF244321}">
                <p14:modId xmlns:p14="http://schemas.microsoft.com/office/powerpoint/2010/main" val="844451586"/>
              </p:ext>
            </p:extLst>
          </p:nvPr>
        </p:nvGraphicFramePr>
        <p:xfrm>
          <a:off x="261982" y="2433623"/>
          <a:ext cx="7131881" cy="2133600"/>
        </p:xfrm>
        <a:graphic>
          <a:graphicData uri="http://schemas.openxmlformats.org/drawingml/2006/table">
            <a:tbl>
              <a:tblPr firstRow="1" bandRow="1">
                <a:tableStyleId>{5C22544A-7EE6-4342-B048-85BDC9FD1C3A}</a:tableStyleId>
              </a:tblPr>
              <a:tblGrid>
                <a:gridCol w="1116244">
                  <a:extLst>
                    <a:ext uri="{9D8B030D-6E8A-4147-A177-3AD203B41FA5}">
                      <a16:colId xmlns:a16="http://schemas.microsoft.com/office/drawing/2014/main" val="649406129"/>
                    </a:ext>
                  </a:extLst>
                </a:gridCol>
                <a:gridCol w="2213113">
                  <a:extLst>
                    <a:ext uri="{9D8B030D-6E8A-4147-A177-3AD203B41FA5}">
                      <a16:colId xmlns:a16="http://schemas.microsoft.com/office/drawing/2014/main" val="3331228066"/>
                    </a:ext>
                  </a:extLst>
                </a:gridCol>
                <a:gridCol w="1868557">
                  <a:extLst>
                    <a:ext uri="{9D8B030D-6E8A-4147-A177-3AD203B41FA5}">
                      <a16:colId xmlns:a16="http://schemas.microsoft.com/office/drawing/2014/main" val="2037738930"/>
                    </a:ext>
                  </a:extLst>
                </a:gridCol>
                <a:gridCol w="1933967">
                  <a:extLst>
                    <a:ext uri="{9D8B030D-6E8A-4147-A177-3AD203B41FA5}">
                      <a16:colId xmlns:a16="http://schemas.microsoft.com/office/drawing/2014/main" val="24602803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V3.5</a:t>
                      </a:r>
                      <a:endParaRPr kumimoji="1" lang="ja-JP" altLang="en-US" sz="2000" dirty="0"/>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V4.0</a:t>
                      </a:r>
                      <a:endParaRPr kumimoji="1" lang="ja-JP" altLang="en-US" sz="2000" b="1" dirty="0">
                        <a:solidFill>
                          <a:schemeClr val="bg1"/>
                        </a:solidFill>
                      </a:endParaRP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algn="ctr"/>
                      <a:r>
                        <a:rPr kumimoji="1" lang="ja-JP" altLang="en-US" sz="2000" dirty="0"/>
                        <a:t>性能</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言語応答精度</a:t>
                      </a:r>
                      <a:endParaRPr kumimoji="1" lang="en-US" altLang="ja-JP" sz="2000" dirty="0"/>
                    </a:p>
                    <a:p>
                      <a:pPr algn="ctr"/>
                      <a:r>
                        <a:rPr kumimoji="1" lang="ja-JP" altLang="en-US" sz="1800" dirty="0"/>
                        <a:t>（</a:t>
                      </a:r>
                      <a:r>
                        <a:rPr kumimoji="1" lang="en-US" altLang="ja-JP" sz="1800" dirty="0"/>
                        <a:t>MMLU, </a:t>
                      </a: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70.1%</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85.5%</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algn="ct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司法試験スコア</a:t>
                      </a:r>
                      <a:endParaRPr kumimoji="1" lang="en-US" altLang="ja-JP" sz="2000" dirty="0"/>
                    </a:p>
                    <a:p>
                      <a:pPr algn="ct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b="0" i="0" kern="1200" dirty="0">
                          <a:solidFill>
                            <a:schemeClr val="dk1"/>
                          </a:solidFill>
                          <a:effectLst/>
                          <a:latin typeface="+mn-lt"/>
                          <a:ea typeface="+mn-ea"/>
                          <a:cs typeface="+mn-cs"/>
                        </a:rPr>
                        <a:t>213 / 400</a:t>
                      </a:r>
                      <a:r>
                        <a:rPr kumimoji="1" lang="ja-JP" altLang="en-US" sz="2000" b="0" i="0" kern="1200" dirty="0">
                          <a:solidFill>
                            <a:schemeClr val="dk1"/>
                          </a:solidFill>
                          <a:effectLst/>
                          <a:latin typeface="+mn-lt"/>
                          <a:ea typeface="+mn-ea"/>
                          <a:cs typeface="+mn-cs"/>
                        </a:rPr>
                        <a:t>点</a:t>
                      </a:r>
                      <a:endParaRPr kumimoji="1" lang="en-US" altLang="ja-JP" sz="1800" b="0" i="0" kern="1200" dirty="0">
                        <a:solidFill>
                          <a:schemeClr val="dk1"/>
                        </a:solidFill>
                        <a:effectLst/>
                        <a:latin typeface="+mn-lt"/>
                        <a:ea typeface="+mn-ea"/>
                        <a:cs typeface="+mn-cs"/>
                      </a:endParaRPr>
                    </a:p>
                    <a:p>
                      <a:pPr algn="ctr"/>
                      <a:r>
                        <a:rPr kumimoji="1" lang="ja-JP" altLang="en-US" sz="1800" b="0" i="0" kern="1200" dirty="0">
                          <a:solidFill>
                            <a:schemeClr val="dk1"/>
                          </a:solidFill>
                          <a:effectLst/>
                          <a:latin typeface="+mn-lt"/>
                          <a:ea typeface="+mn-ea"/>
                          <a:cs typeface="+mn-cs"/>
                        </a:rPr>
                        <a:t>（下位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kern="1200" dirty="0">
                          <a:solidFill>
                            <a:schemeClr val="dk1"/>
                          </a:solidFill>
                          <a:effectLst/>
                          <a:latin typeface="+mn-lt"/>
                          <a:ea typeface="+mn-ea"/>
                          <a:cs typeface="+mn-cs"/>
                        </a:rPr>
                        <a:t>298 / 400</a:t>
                      </a:r>
                      <a:r>
                        <a:rPr kumimoji="1" lang="ja-JP" altLang="en-US" sz="2000" b="0" i="0" kern="1200" dirty="0">
                          <a:solidFill>
                            <a:schemeClr val="dk1"/>
                          </a:solidFill>
                          <a:effectLst/>
                          <a:latin typeface="+mn-lt"/>
                          <a:ea typeface="+mn-ea"/>
                          <a:cs typeface="+mn-cs"/>
                        </a:rPr>
                        <a:t>点</a:t>
                      </a:r>
                      <a:endParaRPr kumimoji="1" lang="en-US" altLang="ja-JP" sz="20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kern="1200" dirty="0">
                          <a:solidFill>
                            <a:schemeClr val="dk1"/>
                          </a:solidFill>
                          <a:effectLst/>
                          <a:latin typeface="+mn-lt"/>
                          <a:ea typeface="+mn-ea"/>
                          <a:cs typeface="+mn-cs"/>
                        </a:rPr>
                        <a:t>（上位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116062"/>
                  </a:ext>
                </a:extLst>
              </a:tr>
              <a:tr h="370840">
                <a:tc gridSpan="2">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文章のみ</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文章＆画像</a:t>
                      </a:r>
                      <a:r>
                        <a:rPr kumimoji="1" lang="en-US" altLang="ja-JP" sz="1800" dirty="0"/>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679582"/>
                  </a:ext>
                </a:extLst>
              </a:tr>
            </a:tbl>
          </a:graphicData>
        </a:graphic>
      </p:graphicFrame>
      <p:sp>
        <p:nvSpPr>
          <p:cNvPr id="34" name="テキスト ボックス 33">
            <a:extLst>
              <a:ext uri="{FF2B5EF4-FFF2-40B4-BE49-F238E27FC236}">
                <a16:creationId xmlns:a16="http://schemas.microsoft.com/office/drawing/2014/main" id="{89A0C401-6324-6B77-D3DA-FF6CCA694C2B}"/>
              </a:ext>
            </a:extLst>
          </p:cNvPr>
          <p:cNvSpPr txBox="1"/>
          <p:nvPr/>
        </p:nvSpPr>
        <p:spPr>
          <a:xfrm>
            <a:off x="8796883" y="1863610"/>
            <a:ext cx="241604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V4.0</a:t>
            </a:r>
            <a:r>
              <a:rPr kumimoji="1" lang="ja-JP" altLang="en-US" sz="1600" dirty="0"/>
              <a:t>の文章＆画像入力例</a:t>
            </a:r>
            <a:endParaRPr kumimoji="1" lang="en-US" altLang="ja-JP" sz="1600" dirty="0"/>
          </a:p>
        </p:txBody>
      </p:sp>
      <p:sp>
        <p:nvSpPr>
          <p:cNvPr id="35" name="テキスト ボックス 34">
            <a:extLst>
              <a:ext uri="{FF2B5EF4-FFF2-40B4-BE49-F238E27FC236}">
                <a16:creationId xmlns:a16="http://schemas.microsoft.com/office/drawing/2014/main" id="{7AD5F26B-781F-099F-B117-60B965ECAF37}"/>
              </a:ext>
            </a:extLst>
          </p:cNvPr>
          <p:cNvSpPr txBox="1"/>
          <p:nvPr/>
        </p:nvSpPr>
        <p:spPr>
          <a:xfrm>
            <a:off x="245012" y="5310600"/>
            <a:ext cx="47755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※https://openai.com/research/gpt-4</a:t>
            </a:r>
            <a:endParaRPr kumimoji="1" lang="ja-JP" altLang="en-US" sz="1400" dirty="0"/>
          </a:p>
        </p:txBody>
      </p:sp>
      <p:sp>
        <p:nvSpPr>
          <p:cNvPr id="36" name="テキスト ボックス 35">
            <a:extLst>
              <a:ext uri="{FF2B5EF4-FFF2-40B4-BE49-F238E27FC236}">
                <a16:creationId xmlns:a16="http://schemas.microsoft.com/office/drawing/2014/main" id="{676B7839-D002-1C62-B9FA-C2863ECAD834}"/>
              </a:ext>
            </a:extLst>
          </p:cNvPr>
          <p:cNvSpPr txBox="1"/>
          <p:nvPr/>
        </p:nvSpPr>
        <p:spPr>
          <a:xfrm flipH="1">
            <a:off x="5168888" y="2940072"/>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
        <p:nvSpPr>
          <p:cNvPr id="37" name="テキスト ボックス 36">
            <a:extLst>
              <a:ext uri="{FF2B5EF4-FFF2-40B4-BE49-F238E27FC236}">
                <a16:creationId xmlns:a16="http://schemas.microsoft.com/office/drawing/2014/main" id="{3077A993-9B0B-3FFE-EA4A-CD1F89A550A9}"/>
              </a:ext>
            </a:extLst>
          </p:cNvPr>
          <p:cNvSpPr txBox="1"/>
          <p:nvPr/>
        </p:nvSpPr>
        <p:spPr>
          <a:xfrm flipH="1">
            <a:off x="5168888" y="3609306"/>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Tree>
    <p:extLst>
      <p:ext uri="{BB962C8B-B14F-4D97-AF65-F5344CB8AC3E}">
        <p14:creationId xmlns:p14="http://schemas.microsoft.com/office/powerpoint/2010/main" val="101865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2">
              <a:spcBef>
                <a:spcPts val="1200"/>
              </a:spcBef>
              <a:buFont typeface="Wingdings" panose="05000000000000000000" pitchFamily="2" charset="2"/>
              <a:buChar char="Ø"/>
              <a:defRPr/>
            </a:pPr>
            <a:r>
              <a:rPr lang="en-US" altLang="ja-JP" sz="2000" dirty="0" err="1"/>
              <a:t>ChatGPT</a:t>
            </a:r>
            <a:r>
              <a:rPr lang="ja-JP" altLang="en-US" sz="2000" dirty="0"/>
              <a:t>ではチャット履歴を</a:t>
            </a:r>
            <a:r>
              <a:rPr lang="en-US" altLang="ja-JP" sz="2000" dirty="0"/>
              <a:t>OFF</a:t>
            </a:r>
            <a:r>
              <a:rPr lang="ja-JP" altLang="en-US" sz="2000" dirty="0"/>
              <a:t>、あるいはオプトアウト申請すれば、学習に利用されない</a:t>
            </a:r>
            <a:endParaRPr lang="en-US" altLang="ja-JP" sz="20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3032378"/>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786700"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84830"/>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spcBef>
                <a:spcPts val="600"/>
              </a:spcBef>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169551"/>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spcBef>
                <a:spcPts val="600"/>
              </a:spcBef>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spcBef>
                <a:spcPts val="600"/>
              </a:spcBef>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38296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174604"/>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5" y="3151865"/>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404B609-F0C9-10DE-0A8C-FB6262D4605B}"/>
              </a:ext>
            </a:extLst>
          </p:cNvPr>
          <p:cNvSpPr/>
          <p:nvPr/>
        </p:nvSpPr>
        <p:spPr>
          <a:xfrm>
            <a:off x="2953451" y="4963777"/>
            <a:ext cx="3709988" cy="119290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8" cy="119290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9373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グラフィックス 26" descr="ブラウザー ウィンドウ 単色塗りつぶし">
            <a:extLst>
              <a:ext uri="{FF2B5EF4-FFF2-40B4-BE49-F238E27FC236}">
                <a16:creationId xmlns:a16="http://schemas.microsoft.com/office/drawing/2014/main" id="{BFE6B5F0-8995-1A79-E19F-EF0862AB4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5090" y="2865201"/>
            <a:ext cx="2208829" cy="220882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1594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別の</a:t>
            </a:r>
            <a:r>
              <a:rPr lang="en-US" altLang="ja-JP" sz="2800" dirty="0"/>
              <a:t>AI</a:t>
            </a:r>
            <a:r>
              <a:rPr lang="ja-JP" altLang="en-US" sz="2800" dirty="0"/>
              <a:t>サービスや拡張機能のリリースが急激に進んでいる。</a:t>
            </a:r>
            <a:endParaRPr lang="en-US" altLang="ja-JP" sz="2400" dirty="0"/>
          </a:p>
          <a:p>
            <a:pPr lvl="1">
              <a:defRPr/>
            </a:pPr>
            <a:r>
              <a:rPr lang="en-US" altLang="ja-JP" sz="2400" dirty="0"/>
              <a:t>web</a:t>
            </a:r>
            <a:r>
              <a:rPr lang="ja-JP" altLang="en-US" sz="2400" dirty="0"/>
              <a:t>ブラウジング機能：</a:t>
            </a:r>
            <a:r>
              <a:rPr lang="en-US" altLang="ja-JP" sz="2400" dirty="0"/>
              <a:t>web</a:t>
            </a:r>
            <a:r>
              <a:rPr lang="ja-JP" altLang="en-US" sz="2400" dirty="0"/>
              <a:t>と繋げて最新情報を検索、</a:t>
            </a:r>
            <a:r>
              <a:rPr lang="en-US" altLang="ja-JP" sz="2400" dirty="0"/>
              <a:t>URL</a:t>
            </a:r>
            <a:r>
              <a:rPr lang="ja-JP" altLang="en-US" sz="2400" dirty="0"/>
              <a:t>を提示しながら回答</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5314777" y="474457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7426565" y="2544587"/>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2</a:t>
            </a:r>
            <a:r>
              <a:rPr kumimoji="1" lang="ja-JP" altLang="en-US" sz="1600" dirty="0">
                <a:solidFill>
                  <a:schemeClr val="tx1"/>
                </a:solidFill>
              </a:rPr>
              <a:t>月～</a:t>
            </a:r>
          </a:p>
        </p:txBody>
      </p:sp>
      <p:sp>
        <p:nvSpPr>
          <p:cNvPr id="7" name="正方形/長方形 6">
            <a:extLst>
              <a:ext uri="{FF2B5EF4-FFF2-40B4-BE49-F238E27FC236}">
                <a16:creationId xmlns:a16="http://schemas.microsoft.com/office/drawing/2014/main" id="{6747BD8E-0570-9BAF-6C3A-6A238EA0B994}"/>
              </a:ext>
            </a:extLst>
          </p:cNvPr>
          <p:cNvSpPr/>
          <p:nvPr/>
        </p:nvSpPr>
        <p:spPr>
          <a:xfrm>
            <a:off x="9178458" y="2806878"/>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9" name="正方形/長方形 8">
            <a:extLst>
              <a:ext uri="{FF2B5EF4-FFF2-40B4-BE49-F238E27FC236}">
                <a16:creationId xmlns:a16="http://schemas.microsoft.com/office/drawing/2014/main" id="{22B79B58-4EB3-F947-F8C0-720252C9E492}"/>
              </a:ext>
            </a:extLst>
          </p:cNvPr>
          <p:cNvSpPr/>
          <p:nvPr/>
        </p:nvSpPr>
        <p:spPr>
          <a:xfrm>
            <a:off x="6584125" y="2806878"/>
            <a:ext cx="1048434"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pic>
        <p:nvPicPr>
          <p:cNvPr id="11" name="図 10">
            <a:extLst>
              <a:ext uri="{FF2B5EF4-FFF2-40B4-BE49-F238E27FC236}">
                <a16:creationId xmlns:a16="http://schemas.microsoft.com/office/drawing/2014/main" id="{AAF5BAA6-549F-FB66-1B13-DC7322B3630C}"/>
              </a:ext>
            </a:extLst>
          </p:cNvPr>
          <p:cNvPicPr>
            <a:picLocks noChangeAspect="1"/>
          </p:cNvPicPr>
          <p:nvPr/>
        </p:nvPicPr>
        <p:blipFill>
          <a:blip r:embed="rId5"/>
          <a:stretch>
            <a:fillRect/>
          </a:stretch>
        </p:blipFill>
        <p:spPr>
          <a:xfrm>
            <a:off x="9341129" y="2380746"/>
            <a:ext cx="427755" cy="437389"/>
          </a:xfrm>
          <a:prstGeom prst="rect">
            <a:avLst/>
          </a:prstGeom>
        </p:spPr>
      </p:pic>
      <p:pic>
        <p:nvPicPr>
          <p:cNvPr id="12" name="図 11">
            <a:extLst>
              <a:ext uri="{FF2B5EF4-FFF2-40B4-BE49-F238E27FC236}">
                <a16:creationId xmlns:a16="http://schemas.microsoft.com/office/drawing/2014/main" id="{143C7F3A-70C0-F02A-E5E1-E2458D100FCE}"/>
              </a:ext>
            </a:extLst>
          </p:cNvPr>
          <p:cNvPicPr>
            <a:picLocks noChangeAspect="1"/>
          </p:cNvPicPr>
          <p:nvPr/>
        </p:nvPicPr>
        <p:blipFill rotWithShape="1">
          <a:blip r:embed="rId6"/>
          <a:srcRect l="23217" t="11591" r="18320" b="11406"/>
          <a:stretch/>
        </p:blipFill>
        <p:spPr>
          <a:xfrm>
            <a:off x="6894465" y="2290410"/>
            <a:ext cx="427755" cy="563422"/>
          </a:xfrm>
          <a:prstGeom prst="rect">
            <a:avLst/>
          </a:prstGeom>
        </p:spPr>
      </p:pic>
      <p:sp>
        <p:nvSpPr>
          <p:cNvPr id="13" name="テキスト ボックス 12">
            <a:extLst>
              <a:ext uri="{FF2B5EF4-FFF2-40B4-BE49-F238E27FC236}">
                <a16:creationId xmlns:a16="http://schemas.microsoft.com/office/drawing/2014/main" id="{3EBD475D-7916-F79E-40AD-C2ED21445C74}"/>
              </a:ext>
            </a:extLst>
          </p:cNvPr>
          <p:cNvSpPr txBox="1"/>
          <p:nvPr/>
        </p:nvSpPr>
        <p:spPr>
          <a:xfrm>
            <a:off x="509728" y="2508967"/>
            <a:ext cx="4740183"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1" dirty="0">
                <a:solidFill>
                  <a:schemeClr val="accent1"/>
                </a:solidFill>
              </a:rPr>
              <a:t>対抗して、別の</a:t>
            </a:r>
            <a:r>
              <a:rPr kumimoji="1" lang="en-US" altLang="ja-JP" sz="2000" b="1" dirty="0">
                <a:solidFill>
                  <a:schemeClr val="accent1"/>
                </a:solidFill>
              </a:rPr>
              <a:t>AI</a:t>
            </a:r>
            <a:r>
              <a:rPr kumimoji="1" lang="ja-JP" altLang="en-US" sz="2000" b="1" dirty="0">
                <a:solidFill>
                  <a:schemeClr val="accent1"/>
                </a:solidFill>
              </a:rPr>
              <a:t>サービスも登場</a:t>
            </a:r>
          </a:p>
        </p:txBody>
      </p:sp>
      <p:cxnSp>
        <p:nvCxnSpPr>
          <p:cNvPr id="15" name="直線コネクタ 14">
            <a:extLst>
              <a:ext uri="{FF2B5EF4-FFF2-40B4-BE49-F238E27FC236}">
                <a16:creationId xmlns:a16="http://schemas.microsoft.com/office/drawing/2014/main" id="{EEDA95EF-3E74-2252-B199-DA62E42DFF7C}"/>
              </a:ext>
            </a:extLst>
          </p:cNvPr>
          <p:cNvCxnSpPr>
            <a:cxnSpLocks/>
          </p:cNvCxnSpPr>
          <p:nvPr/>
        </p:nvCxnSpPr>
        <p:spPr>
          <a:xfrm flipH="1">
            <a:off x="509728" y="3025855"/>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807DF27-7510-8E6D-D257-152BA66283C2}"/>
              </a:ext>
            </a:extLst>
          </p:cNvPr>
          <p:cNvPicPr>
            <a:picLocks noChangeAspect="1"/>
          </p:cNvPicPr>
          <p:nvPr/>
        </p:nvPicPr>
        <p:blipFill>
          <a:blip r:embed="rId7"/>
          <a:stretch>
            <a:fillRect/>
          </a:stretch>
        </p:blipFill>
        <p:spPr>
          <a:xfrm>
            <a:off x="6633907" y="3395252"/>
            <a:ext cx="824244" cy="824244"/>
          </a:xfrm>
          <a:prstGeom prst="rect">
            <a:avLst/>
          </a:prstGeom>
        </p:spPr>
      </p:pic>
      <p:sp>
        <p:nvSpPr>
          <p:cNvPr id="17" name="正方形/長方形 16">
            <a:extLst>
              <a:ext uri="{FF2B5EF4-FFF2-40B4-BE49-F238E27FC236}">
                <a16:creationId xmlns:a16="http://schemas.microsoft.com/office/drawing/2014/main" id="{4CA77328-FE69-0CDD-A23C-033A6BB45101}"/>
              </a:ext>
            </a:extLst>
          </p:cNvPr>
          <p:cNvSpPr/>
          <p:nvPr/>
        </p:nvSpPr>
        <p:spPr>
          <a:xfrm>
            <a:off x="9865390" y="2547460"/>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p>
        </p:txBody>
      </p:sp>
      <p:sp>
        <p:nvSpPr>
          <p:cNvPr id="18" name="テキスト ボックス 17">
            <a:extLst>
              <a:ext uri="{FF2B5EF4-FFF2-40B4-BE49-F238E27FC236}">
                <a16:creationId xmlns:a16="http://schemas.microsoft.com/office/drawing/2014/main" id="{3BB53650-3E5E-E91B-5FED-A029187EA5F4}"/>
              </a:ext>
            </a:extLst>
          </p:cNvPr>
          <p:cNvSpPr txBox="1"/>
          <p:nvPr/>
        </p:nvSpPr>
        <p:spPr>
          <a:xfrm>
            <a:off x="509729" y="3604133"/>
            <a:ext cx="3617102" cy="406483"/>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a:solidFill>
                  <a:schemeClr val="accent1"/>
                </a:solidFill>
              </a:rPr>
              <a:t>Web</a:t>
            </a:r>
            <a:r>
              <a:rPr kumimoji="1" lang="ja-JP" altLang="en-US" sz="2000" b="1" dirty="0">
                <a:solidFill>
                  <a:schemeClr val="accent1"/>
                </a:solidFill>
              </a:rPr>
              <a:t>ブラウザのアドオン機能</a:t>
            </a:r>
          </a:p>
        </p:txBody>
      </p:sp>
      <p:cxnSp>
        <p:nvCxnSpPr>
          <p:cNvPr id="19" name="直線コネクタ 18">
            <a:extLst>
              <a:ext uri="{FF2B5EF4-FFF2-40B4-BE49-F238E27FC236}">
                <a16:creationId xmlns:a16="http://schemas.microsoft.com/office/drawing/2014/main" id="{F0FABB9D-A2A1-98EA-9E13-172DF908358B}"/>
              </a:ext>
            </a:extLst>
          </p:cNvPr>
          <p:cNvCxnSpPr>
            <a:cxnSpLocks/>
          </p:cNvCxnSpPr>
          <p:nvPr/>
        </p:nvCxnSpPr>
        <p:spPr>
          <a:xfrm flipH="1">
            <a:off x="509728" y="4022883"/>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EC4ED34-E01F-99B0-26A9-85AEB6F17D93}"/>
              </a:ext>
            </a:extLst>
          </p:cNvPr>
          <p:cNvSpPr txBox="1"/>
          <p:nvPr/>
        </p:nvSpPr>
        <p:spPr>
          <a:xfrm>
            <a:off x="509728" y="4677940"/>
            <a:ext cx="4961007"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err="1">
                <a:solidFill>
                  <a:schemeClr val="accent1"/>
                </a:solidFill>
              </a:rPr>
              <a:t>ChatGPT</a:t>
            </a:r>
            <a:r>
              <a:rPr kumimoji="1" lang="ja-JP" altLang="en-US" sz="2000" b="1" dirty="0">
                <a:solidFill>
                  <a:schemeClr val="accent1"/>
                </a:solidFill>
              </a:rPr>
              <a:t> </a:t>
            </a:r>
            <a:r>
              <a:rPr kumimoji="1" lang="en-US" altLang="ja-JP" sz="2000" b="1" dirty="0">
                <a:solidFill>
                  <a:schemeClr val="accent1"/>
                </a:solidFill>
              </a:rPr>
              <a:t>plus</a:t>
            </a:r>
            <a:r>
              <a:rPr kumimoji="1" lang="ja-JP" altLang="en-US" sz="2000" b="1" dirty="0">
                <a:solidFill>
                  <a:schemeClr val="accent1"/>
                </a:solidFill>
              </a:rPr>
              <a:t>プランのバージョンアップ</a:t>
            </a:r>
          </a:p>
        </p:txBody>
      </p:sp>
      <p:cxnSp>
        <p:nvCxnSpPr>
          <p:cNvPr id="22" name="直線コネクタ 21">
            <a:extLst>
              <a:ext uri="{FF2B5EF4-FFF2-40B4-BE49-F238E27FC236}">
                <a16:creationId xmlns:a16="http://schemas.microsoft.com/office/drawing/2014/main" id="{EBA34054-9832-C477-163F-135D73E1665F}"/>
              </a:ext>
            </a:extLst>
          </p:cNvPr>
          <p:cNvCxnSpPr>
            <a:cxnSpLocks/>
          </p:cNvCxnSpPr>
          <p:nvPr/>
        </p:nvCxnSpPr>
        <p:spPr>
          <a:xfrm flipH="1">
            <a:off x="509728" y="51428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A2524D-257A-D7EA-72B7-B97EFA08B36C}"/>
              </a:ext>
            </a:extLst>
          </p:cNvPr>
          <p:cNvSpPr txBox="1"/>
          <p:nvPr/>
        </p:nvSpPr>
        <p:spPr>
          <a:xfrm>
            <a:off x="5546823" y="5897270"/>
            <a:ext cx="2652571" cy="307777"/>
          </a:xfrm>
          <a:prstGeom prst="rect">
            <a:avLst/>
          </a:prstGeom>
          <a:noFill/>
        </p:spPr>
        <p:txBody>
          <a:bodyPr wrap="square">
            <a:spAutoFit/>
          </a:bodyPr>
          <a:lstStyle/>
          <a:p>
            <a:r>
              <a:rPr lang="en-US" altLang="ja-JP" sz="1400" dirty="0"/>
              <a:t>Wolfram</a:t>
            </a:r>
            <a:r>
              <a:rPr lang="ja-JP" altLang="en-US" sz="1400" dirty="0"/>
              <a:t>（科学知識、数学など）</a:t>
            </a:r>
          </a:p>
        </p:txBody>
      </p:sp>
      <p:sp>
        <p:nvSpPr>
          <p:cNvPr id="24" name="テキスト ボックス 23">
            <a:extLst>
              <a:ext uri="{FF2B5EF4-FFF2-40B4-BE49-F238E27FC236}">
                <a16:creationId xmlns:a16="http://schemas.microsoft.com/office/drawing/2014/main" id="{63B6B6D3-DB0D-A59C-2C06-DB2D040EBB0E}"/>
              </a:ext>
            </a:extLst>
          </p:cNvPr>
          <p:cNvSpPr txBox="1"/>
          <p:nvPr/>
        </p:nvSpPr>
        <p:spPr>
          <a:xfrm>
            <a:off x="730238" y="5407279"/>
            <a:ext cx="4758745" cy="369332"/>
          </a:xfrm>
          <a:prstGeom prst="rect">
            <a:avLst/>
          </a:prstGeom>
          <a:noFill/>
        </p:spPr>
        <p:txBody>
          <a:bodyPr wrap="square">
            <a:spAutoFit/>
          </a:bodyPr>
          <a:lstStyle/>
          <a:p>
            <a:r>
              <a:rPr lang="en-US" altLang="ja-JP" dirty="0"/>
              <a:t>web</a:t>
            </a:r>
            <a:r>
              <a:rPr lang="ja-JP" altLang="en-US" dirty="0"/>
              <a:t>ブラウジング機能＋サードパーティ製</a:t>
            </a:r>
            <a:r>
              <a:rPr lang="en-US" altLang="ja-JP" dirty="0"/>
              <a:t>plugin※</a:t>
            </a:r>
            <a:endParaRPr lang="ja-JP" altLang="en-US" dirty="0"/>
          </a:p>
        </p:txBody>
      </p:sp>
      <p:pic>
        <p:nvPicPr>
          <p:cNvPr id="26" name="図 25">
            <a:extLst>
              <a:ext uri="{FF2B5EF4-FFF2-40B4-BE49-F238E27FC236}">
                <a16:creationId xmlns:a16="http://schemas.microsoft.com/office/drawing/2014/main" id="{EA2C3B5E-32DA-F31D-6CD3-F593BD1441BC}"/>
              </a:ext>
            </a:extLst>
          </p:cNvPr>
          <p:cNvPicPr>
            <a:picLocks noChangeAspect="1"/>
          </p:cNvPicPr>
          <p:nvPr/>
        </p:nvPicPr>
        <p:blipFill>
          <a:blip r:embed="rId8"/>
          <a:stretch>
            <a:fillRect/>
          </a:stretch>
        </p:blipFill>
        <p:spPr>
          <a:xfrm>
            <a:off x="9136771" y="3686467"/>
            <a:ext cx="808336" cy="808336"/>
          </a:xfrm>
          <a:prstGeom prst="rect">
            <a:avLst/>
          </a:prstGeom>
        </p:spPr>
      </p:pic>
      <p:sp>
        <p:nvSpPr>
          <p:cNvPr id="28" name="テキスト ボックス 27">
            <a:extLst>
              <a:ext uri="{FF2B5EF4-FFF2-40B4-BE49-F238E27FC236}">
                <a16:creationId xmlns:a16="http://schemas.microsoft.com/office/drawing/2014/main" id="{B6106ED1-D6C1-B5AF-46A5-CAB801B3939A}"/>
              </a:ext>
            </a:extLst>
          </p:cNvPr>
          <p:cNvSpPr txBox="1"/>
          <p:nvPr/>
        </p:nvSpPr>
        <p:spPr>
          <a:xfrm>
            <a:off x="6564473" y="4154494"/>
            <a:ext cx="9631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Chrome</a:t>
            </a:r>
            <a:endParaRPr kumimoji="1" lang="ja-JP" altLang="en-US" sz="1600" dirty="0"/>
          </a:p>
        </p:txBody>
      </p:sp>
      <p:pic>
        <p:nvPicPr>
          <p:cNvPr id="29" name="図 28">
            <a:extLst>
              <a:ext uri="{FF2B5EF4-FFF2-40B4-BE49-F238E27FC236}">
                <a16:creationId xmlns:a16="http://schemas.microsoft.com/office/drawing/2014/main" id="{563E3514-E900-861D-D6E6-C6352D70D030}"/>
              </a:ext>
            </a:extLst>
          </p:cNvPr>
          <p:cNvPicPr>
            <a:picLocks noChangeAspect="1"/>
          </p:cNvPicPr>
          <p:nvPr/>
        </p:nvPicPr>
        <p:blipFill>
          <a:blip r:embed="rId9"/>
          <a:stretch>
            <a:fillRect/>
          </a:stretch>
        </p:blipFill>
        <p:spPr>
          <a:xfrm>
            <a:off x="10049452" y="3895351"/>
            <a:ext cx="457332" cy="457332"/>
          </a:xfrm>
          <a:prstGeom prst="rect">
            <a:avLst/>
          </a:prstGeom>
        </p:spPr>
      </p:pic>
      <p:pic>
        <p:nvPicPr>
          <p:cNvPr id="31" name="図 30">
            <a:extLst>
              <a:ext uri="{FF2B5EF4-FFF2-40B4-BE49-F238E27FC236}">
                <a16:creationId xmlns:a16="http://schemas.microsoft.com/office/drawing/2014/main" id="{9A5721FA-4E6B-F77A-99C0-E9FE9387CAF8}"/>
              </a:ext>
            </a:extLst>
          </p:cNvPr>
          <p:cNvPicPr>
            <a:picLocks noChangeAspect="1"/>
          </p:cNvPicPr>
          <p:nvPr/>
        </p:nvPicPr>
        <p:blipFill rotWithShape="1">
          <a:blip r:embed="rId10"/>
          <a:srcRect l="24262" t="16117" r="22464" b="16847"/>
          <a:stretch/>
        </p:blipFill>
        <p:spPr>
          <a:xfrm>
            <a:off x="7745786" y="3460498"/>
            <a:ext cx="736050" cy="693752"/>
          </a:xfrm>
          <a:prstGeom prst="rect">
            <a:avLst/>
          </a:prstGeom>
        </p:spPr>
      </p:pic>
      <p:sp>
        <p:nvSpPr>
          <p:cNvPr id="32" name="テキスト ボックス 31">
            <a:extLst>
              <a:ext uri="{FF2B5EF4-FFF2-40B4-BE49-F238E27FC236}">
                <a16:creationId xmlns:a16="http://schemas.microsoft.com/office/drawing/2014/main" id="{E26698A1-96BD-DB21-AD56-7CADAF2A78AE}"/>
              </a:ext>
            </a:extLst>
          </p:cNvPr>
          <p:cNvSpPr txBox="1"/>
          <p:nvPr/>
        </p:nvSpPr>
        <p:spPr>
          <a:xfrm>
            <a:off x="7776778" y="4154494"/>
            <a:ext cx="6623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Edge</a:t>
            </a:r>
            <a:endParaRPr kumimoji="1" lang="ja-JP" altLang="en-US" sz="1600" dirty="0"/>
          </a:p>
        </p:txBody>
      </p:sp>
      <p:sp>
        <p:nvSpPr>
          <p:cNvPr id="33" name="テキスト ボックス 32">
            <a:extLst>
              <a:ext uri="{FF2B5EF4-FFF2-40B4-BE49-F238E27FC236}">
                <a16:creationId xmlns:a16="http://schemas.microsoft.com/office/drawing/2014/main" id="{08060528-CF69-74A9-5C4D-266C2BB4B7EF}"/>
              </a:ext>
            </a:extLst>
          </p:cNvPr>
          <p:cNvSpPr txBox="1"/>
          <p:nvPr/>
        </p:nvSpPr>
        <p:spPr>
          <a:xfrm>
            <a:off x="730238" y="5887140"/>
            <a:ext cx="3314316" cy="307776"/>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24</a:t>
            </a:r>
            <a:r>
              <a:rPr lang="ja-JP" altLang="en-US" sz="1400" dirty="0"/>
              <a:t>日時点で、</a:t>
            </a:r>
            <a:r>
              <a:rPr lang="en-US" altLang="ja-JP" sz="1400" dirty="0"/>
              <a:t>86</a:t>
            </a:r>
            <a:r>
              <a:rPr lang="ja-JP" altLang="en-US" sz="1400" dirty="0"/>
              <a:t>件の</a:t>
            </a:r>
            <a:r>
              <a:rPr lang="en-US" altLang="ja-JP" sz="1400" dirty="0"/>
              <a:t>plugin</a:t>
            </a:r>
            <a:endParaRPr lang="ja-JP" altLang="en-US" sz="1400" dirty="0"/>
          </a:p>
        </p:txBody>
      </p:sp>
      <p:pic>
        <p:nvPicPr>
          <p:cNvPr id="34" name="図 33">
            <a:extLst>
              <a:ext uri="{FF2B5EF4-FFF2-40B4-BE49-F238E27FC236}">
                <a16:creationId xmlns:a16="http://schemas.microsoft.com/office/drawing/2014/main" id="{F3959DE4-893F-730A-09BA-15ED5FF096DA}"/>
              </a:ext>
            </a:extLst>
          </p:cNvPr>
          <p:cNvPicPr>
            <a:picLocks noChangeAspect="1"/>
          </p:cNvPicPr>
          <p:nvPr/>
        </p:nvPicPr>
        <p:blipFill>
          <a:blip r:embed="rId11"/>
          <a:stretch>
            <a:fillRect/>
          </a:stretch>
        </p:blipFill>
        <p:spPr>
          <a:xfrm>
            <a:off x="6523104" y="5149827"/>
            <a:ext cx="700008" cy="700008"/>
          </a:xfrm>
          <a:prstGeom prst="rect">
            <a:avLst/>
          </a:prstGeom>
        </p:spPr>
      </p:pic>
      <p:pic>
        <p:nvPicPr>
          <p:cNvPr id="35" name="図 34">
            <a:extLst>
              <a:ext uri="{FF2B5EF4-FFF2-40B4-BE49-F238E27FC236}">
                <a16:creationId xmlns:a16="http://schemas.microsoft.com/office/drawing/2014/main" id="{F5C4309A-F49D-B5C8-A498-8F9B4407091D}"/>
              </a:ext>
            </a:extLst>
          </p:cNvPr>
          <p:cNvPicPr>
            <a:picLocks noChangeAspect="1"/>
          </p:cNvPicPr>
          <p:nvPr/>
        </p:nvPicPr>
        <p:blipFill>
          <a:blip r:embed="rId12"/>
          <a:stretch>
            <a:fillRect/>
          </a:stretch>
        </p:blipFill>
        <p:spPr>
          <a:xfrm>
            <a:off x="8886037" y="5149827"/>
            <a:ext cx="700008" cy="700008"/>
          </a:xfrm>
          <a:prstGeom prst="rect">
            <a:avLst/>
          </a:prstGeom>
        </p:spPr>
      </p:pic>
      <p:sp>
        <p:nvSpPr>
          <p:cNvPr id="36" name="テキスト ボックス 35">
            <a:extLst>
              <a:ext uri="{FF2B5EF4-FFF2-40B4-BE49-F238E27FC236}">
                <a16:creationId xmlns:a16="http://schemas.microsoft.com/office/drawing/2014/main" id="{231FE8A4-EAF3-273F-B5CC-27BC77E4F9BE}"/>
              </a:ext>
            </a:extLst>
          </p:cNvPr>
          <p:cNvSpPr txBox="1"/>
          <p:nvPr/>
        </p:nvSpPr>
        <p:spPr>
          <a:xfrm>
            <a:off x="8168836" y="5897270"/>
            <a:ext cx="2134411" cy="307777"/>
          </a:xfrm>
          <a:prstGeom prst="rect">
            <a:avLst/>
          </a:prstGeom>
          <a:noFill/>
        </p:spPr>
        <p:txBody>
          <a:bodyPr wrap="square">
            <a:spAutoFit/>
          </a:bodyPr>
          <a:lstStyle/>
          <a:p>
            <a:r>
              <a:rPr lang="en-US" altLang="ja-JP" sz="1400" dirty="0"/>
              <a:t>Expedia</a:t>
            </a:r>
            <a:r>
              <a:rPr lang="ja-JP" altLang="en-US" sz="1400" dirty="0"/>
              <a:t>（旅行・ホテル）</a:t>
            </a:r>
          </a:p>
        </p:txBody>
      </p:sp>
      <p:pic>
        <p:nvPicPr>
          <p:cNvPr id="37" name="図 36">
            <a:extLst>
              <a:ext uri="{FF2B5EF4-FFF2-40B4-BE49-F238E27FC236}">
                <a16:creationId xmlns:a16="http://schemas.microsoft.com/office/drawing/2014/main" id="{23E892CA-D9F3-0F23-6824-F614F1670D12}"/>
              </a:ext>
            </a:extLst>
          </p:cNvPr>
          <p:cNvPicPr>
            <a:picLocks noChangeAspect="1"/>
          </p:cNvPicPr>
          <p:nvPr/>
        </p:nvPicPr>
        <p:blipFill>
          <a:blip r:embed="rId13"/>
          <a:stretch>
            <a:fillRect/>
          </a:stretch>
        </p:blipFill>
        <p:spPr>
          <a:xfrm>
            <a:off x="10880688" y="5149827"/>
            <a:ext cx="700008" cy="700008"/>
          </a:xfrm>
          <a:prstGeom prst="rect">
            <a:avLst/>
          </a:prstGeom>
        </p:spPr>
      </p:pic>
      <p:sp>
        <p:nvSpPr>
          <p:cNvPr id="38" name="テキスト ボックス 37">
            <a:extLst>
              <a:ext uri="{FF2B5EF4-FFF2-40B4-BE49-F238E27FC236}">
                <a16:creationId xmlns:a16="http://schemas.microsoft.com/office/drawing/2014/main" id="{5B8190FA-6947-98AD-30A9-06BE14DEA6D3}"/>
              </a:ext>
            </a:extLst>
          </p:cNvPr>
          <p:cNvSpPr txBox="1"/>
          <p:nvPr/>
        </p:nvSpPr>
        <p:spPr>
          <a:xfrm>
            <a:off x="10260505" y="5897270"/>
            <a:ext cx="1940374" cy="307777"/>
          </a:xfrm>
          <a:prstGeom prst="rect">
            <a:avLst/>
          </a:prstGeom>
          <a:noFill/>
        </p:spPr>
        <p:txBody>
          <a:bodyPr wrap="square">
            <a:spAutoFit/>
          </a:bodyPr>
          <a:lstStyle/>
          <a:p>
            <a:pPr algn="ctr"/>
            <a:r>
              <a:rPr lang="ja-JP" altLang="en-US" sz="1400" dirty="0"/>
              <a:t>食べログ（レストラン）</a:t>
            </a:r>
          </a:p>
        </p:txBody>
      </p:sp>
    </p:spTree>
    <p:extLst>
      <p:ext uri="{BB962C8B-B14F-4D97-AF65-F5344CB8AC3E}">
        <p14:creationId xmlns:p14="http://schemas.microsoft.com/office/powerpoint/2010/main" val="7511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1624896945"/>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pPr algn="ctr"/>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0021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4" name="四角形: 角を丸くする 3">
            <a:extLst>
              <a:ext uri="{FF2B5EF4-FFF2-40B4-BE49-F238E27FC236}">
                <a16:creationId xmlns:a16="http://schemas.microsoft.com/office/drawing/2014/main" id="{BAC93943-DF16-C294-6899-CB503376B8D0}"/>
              </a:ext>
            </a:extLst>
          </p:cNvPr>
          <p:cNvSpPr/>
          <p:nvPr/>
        </p:nvSpPr>
        <p:spPr>
          <a:xfrm>
            <a:off x="1092718" y="2376688"/>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人間が見ても自然なレベルのアウトプット</a:t>
            </a:r>
          </a:p>
        </p:txBody>
      </p:sp>
      <p:sp>
        <p:nvSpPr>
          <p:cNvPr id="5" name="四角形: 角を丸くする 4">
            <a:extLst>
              <a:ext uri="{FF2B5EF4-FFF2-40B4-BE49-F238E27FC236}">
                <a16:creationId xmlns:a16="http://schemas.microsoft.com/office/drawing/2014/main" id="{0CB32B83-C620-2A8A-F668-43E3497E1593}"/>
              </a:ext>
            </a:extLst>
          </p:cNvPr>
          <p:cNvSpPr/>
          <p:nvPr/>
        </p:nvSpPr>
        <p:spPr>
          <a:xfrm>
            <a:off x="6701209" y="2376688"/>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多様なデータの対応付けが正確</a:t>
            </a:r>
          </a:p>
        </p:txBody>
      </p:sp>
      <p:sp>
        <p:nvSpPr>
          <p:cNvPr id="6" name="四角形: 角を丸くする 5">
            <a:extLst>
              <a:ext uri="{FF2B5EF4-FFF2-40B4-BE49-F238E27FC236}">
                <a16:creationId xmlns:a16="http://schemas.microsoft.com/office/drawing/2014/main" id="{F81A4A0E-D857-AC05-7E06-9B49C6F0126C}"/>
              </a:ext>
            </a:extLst>
          </p:cNvPr>
          <p:cNvSpPr/>
          <p:nvPr/>
        </p:nvSpPr>
        <p:spPr>
          <a:xfrm>
            <a:off x="1092718" y="4339481"/>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無課金のアプリケーションで展開</a:t>
            </a:r>
          </a:p>
        </p:txBody>
      </p:sp>
      <p:sp>
        <p:nvSpPr>
          <p:cNvPr id="7" name="四角形: 角を丸くする 6">
            <a:extLst>
              <a:ext uri="{FF2B5EF4-FFF2-40B4-BE49-F238E27FC236}">
                <a16:creationId xmlns:a16="http://schemas.microsoft.com/office/drawing/2014/main" id="{07775A08-1CA6-08AE-5EB4-0D9C0B5C833B}"/>
              </a:ext>
            </a:extLst>
          </p:cNvPr>
          <p:cNvSpPr/>
          <p:nvPr/>
        </p:nvSpPr>
        <p:spPr>
          <a:xfrm>
            <a:off x="6657003" y="433948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多言語対応</a:t>
            </a:r>
          </a:p>
        </p:txBody>
      </p:sp>
      <p:sp>
        <p:nvSpPr>
          <p:cNvPr id="9" name="正方形/長方形 8">
            <a:extLst>
              <a:ext uri="{FF2B5EF4-FFF2-40B4-BE49-F238E27FC236}">
                <a16:creationId xmlns:a16="http://schemas.microsoft.com/office/drawing/2014/main" id="{0ED1A989-FFC4-D804-4FAC-CCA793DE8EC8}"/>
              </a:ext>
            </a:extLst>
          </p:cNvPr>
          <p:cNvSpPr/>
          <p:nvPr/>
        </p:nvSpPr>
        <p:spPr>
          <a:xfrm>
            <a:off x="6399479" y="3290112"/>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古典的には、自然言語タスクと画像タスクは別だった</a:t>
            </a:r>
            <a:endParaRPr kumimoji="1" lang="en-US" altLang="ja-JP" dirty="0">
              <a:solidFill>
                <a:schemeClr val="tx1"/>
              </a:solidFill>
            </a:endParaRPr>
          </a:p>
        </p:txBody>
      </p:sp>
      <p:sp>
        <p:nvSpPr>
          <p:cNvPr id="10" name="正方形/長方形 9">
            <a:extLst>
              <a:ext uri="{FF2B5EF4-FFF2-40B4-BE49-F238E27FC236}">
                <a16:creationId xmlns:a16="http://schemas.microsoft.com/office/drawing/2014/main" id="{16FD3794-5B4B-4283-A638-4DC8B3B942DB}"/>
              </a:ext>
            </a:extLst>
          </p:cNvPr>
          <p:cNvSpPr/>
          <p:nvPr/>
        </p:nvSpPr>
        <p:spPr>
          <a:xfrm>
            <a:off x="6399479" y="5286707"/>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別途、翻訳機能が不要</a:t>
            </a:r>
            <a:endParaRPr kumimoji="1" lang="en-US" altLang="ja-JP" dirty="0">
              <a:solidFill>
                <a:schemeClr val="tx1"/>
              </a:solidFill>
            </a:endParaRP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8072</TotalTime>
  <Words>7254</Words>
  <Application>Microsoft Office PowerPoint</Application>
  <PresentationFormat>ワイド画面</PresentationFormat>
  <Paragraphs>737</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1291</cp:revision>
  <dcterms:created xsi:type="dcterms:W3CDTF">2022-01-26T00:23:42Z</dcterms:created>
  <dcterms:modified xsi:type="dcterms:W3CDTF">2023-05-26T00:12:53Z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